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43" autoAdjust="0"/>
    <p:restoredTop sz="94660"/>
  </p:normalViewPr>
  <p:slideViewPr>
    <p:cSldViewPr>
      <p:cViewPr varScale="1">
        <p:scale>
          <a:sx n="79" d="100"/>
          <a:sy n="79" d="100"/>
        </p:scale>
        <p:origin x="3156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82885B9-38F8-4F37-877B-49B137CEEB10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4FA04C-0D29-438E-9898-C913003260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848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FA04C-0D29-438E-9898-C9130032607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675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FA04C-0D29-438E-9898-C9130032607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907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791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618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364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671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070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416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91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654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43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83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864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84BB3-B74A-4F95-A856-8AB8C2061ACD}" type="datetimeFigureOut">
              <a:rPr lang="he-IL" smtClean="0"/>
              <a:t>י'/אב/תשפ"ה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52FD-3183-46F1-B931-B893A73294A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683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71600"/>
            <a:ext cx="6859322" cy="10908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119348" y="1763688"/>
            <a:ext cx="6621948" cy="894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300" dirty="0"/>
          </a:p>
          <a:p>
            <a:endParaRPr lang="he-IL" sz="1300" b="1" dirty="0"/>
          </a:p>
          <a:p>
            <a:r>
              <a:rPr lang="he-IL" sz="1300" b="1" dirty="0"/>
              <a:t>שלום רב,</a:t>
            </a:r>
          </a:p>
          <a:p>
            <a:endParaRPr lang="he-IL" sz="1300" b="1" dirty="0"/>
          </a:p>
          <a:p>
            <a:r>
              <a:rPr lang="he-IL" sz="1300" b="1" dirty="0"/>
              <a:t>הזמנה לקורס הרשמי </a:t>
            </a:r>
            <a:r>
              <a:rPr lang="he-IL" sz="1300" b="1" u="sng" dirty="0"/>
              <a:t>המתקדם</a:t>
            </a:r>
            <a:r>
              <a:rPr lang="he-IL" sz="1300" b="1" dirty="0"/>
              <a:t> של </a:t>
            </a:r>
            <a:r>
              <a:rPr lang="en-US" sz="1300" b="1" dirty="0"/>
              <a:t>Palo Alto Networks</a:t>
            </a:r>
            <a:r>
              <a:rPr lang="he-IL" sz="1300" b="1" dirty="0"/>
              <a:t> !</a:t>
            </a:r>
            <a:endParaRPr lang="en-US" sz="1300" b="1" dirty="0"/>
          </a:p>
          <a:p>
            <a:endParaRPr lang="he-IL" sz="1300" b="1" dirty="0"/>
          </a:p>
          <a:p>
            <a:r>
              <a:rPr lang="he-IL" sz="1300" b="1" dirty="0"/>
              <a:t>סקירה כללית</a:t>
            </a:r>
          </a:p>
          <a:p>
            <a:r>
              <a:rPr lang="he-IL" sz="1300" dirty="0"/>
              <a:t>הקורס המתקדם , שאורכו 3 ימים, כולל לימוד תיאורטי והתנסות מעשית ובסיומו תדע לפתור תקלות, להגדיר ולנהל את מוצרי </a:t>
            </a:r>
            <a:r>
              <a:rPr lang="en-US" sz="1300" dirty="0"/>
              <a:t>Palo Alto Networks® Next-Generation firewalls</a:t>
            </a:r>
            <a:r>
              <a:rPr lang="he-IL" sz="1300" dirty="0"/>
              <a:t> .</a:t>
            </a:r>
            <a:endParaRPr lang="en-US" sz="1300" dirty="0"/>
          </a:p>
          <a:p>
            <a:endParaRPr lang="he-IL" sz="1300" dirty="0"/>
          </a:p>
          <a:p>
            <a:r>
              <a:rPr lang="he-IL" sz="1300" b="1" dirty="0"/>
              <a:t>מטרות הקורס</a:t>
            </a:r>
          </a:p>
          <a:p>
            <a:r>
              <a:rPr lang="he-IL" sz="1300" dirty="0"/>
              <a:t>המשתתפים בקורס זה, אשר הינו הקורס המתקדם בסדרה יזכו להבנה מעמיקה על תהליך פתרון בעיות  , ההגדרות וניהול ה- </a:t>
            </a:r>
            <a:r>
              <a:rPr lang="en-US" sz="1300" dirty="0"/>
              <a:t>firewall</a:t>
            </a:r>
            <a:r>
              <a:rPr lang="he-IL" sz="1300" dirty="0"/>
              <a:t> , הגדרות אבטחה , הגדרות תקשורת, הגנה מפני איומים, הגדרת דוחות ואת מערכת ההפעלה של </a:t>
            </a:r>
            <a:r>
              <a:rPr lang="en-US" sz="1300" dirty="0"/>
              <a:t>Palo Alto Networks® </a:t>
            </a:r>
            <a:r>
              <a:rPr lang="he-IL" sz="1300" dirty="0"/>
              <a:t>.</a:t>
            </a:r>
          </a:p>
          <a:p>
            <a:endParaRPr lang="he-IL" sz="1300" dirty="0"/>
          </a:p>
          <a:p>
            <a:r>
              <a:rPr lang="he-IL" sz="1300" b="1" dirty="0"/>
              <a:t>תיאור כללי </a:t>
            </a:r>
          </a:p>
          <a:p>
            <a:r>
              <a:rPr lang="he-IL" sz="1300" dirty="0"/>
              <a:t>רמת הקורס : מתקדם</a:t>
            </a:r>
          </a:p>
          <a:p>
            <a:r>
              <a:rPr lang="he-IL" sz="1300" dirty="0"/>
              <a:t>משך הקורס: 3 ימים</a:t>
            </a:r>
          </a:p>
          <a:p>
            <a:r>
              <a:rPr lang="he-IL" sz="1300" dirty="0"/>
              <a:t>מבנה הקורס: שילוב של מדריך, מעבדה ו-</a:t>
            </a:r>
            <a:r>
              <a:rPr lang="en-US" sz="1300" dirty="0"/>
              <a:t>hands on </a:t>
            </a:r>
            <a:endParaRPr lang="he-IL" sz="1300" dirty="0"/>
          </a:p>
          <a:p>
            <a:r>
              <a:rPr lang="he-IL" sz="1300" dirty="0"/>
              <a:t>פלטפורמות נתמכות: כל הדגמים של </a:t>
            </a:r>
            <a:r>
              <a:rPr lang="en-US" sz="1300" dirty="0"/>
              <a:t>Palo Alto Networks next-generation firewall </a:t>
            </a:r>
            <a:endParaRPr lang="he-IL" sz="1300" dirty="0"/>
          </a:p>
          <a:p>
            <a:endParaRPr lang="en-US" sz="1300" dirty="0"/>
          </a:p>
          <a:p>
            <a:r>
              <a:rPr lang="he-IL" sz="1300" b="1" dirty="0"/>
              <a:t>קהל יעד </a:t>
            </a:r>
          </a:p>
          <a:p>
            <a:r>
              <a:rPr lang="he-IL" sz="1300" dirty="0"/>
              <a:t>מהנדסי אבטחת מידע, תקשורת ואנשי תמיכה אשר להם ידע מקדים עשיר על המוצר ו/או סיימו את קורס </a:t>
            </a:r>
            <a:r>
              <a:rPr lang="en-US" sz="1300" dirty="0"/>
              <a:t>EDU-210</a:t>
            </a:r>
            <a:r>
              <a:rPr lang="he-IL" sz="1300" dirty="0"/>
              <a:t>.</a:t>
            </a:r>
          </a:p>
          <a:p>
            <a:endParaRPr lang="he-IL" sz="1300" dirty="0"/>
          </a:p>
          <a:p>
            <a:r>
              <a:rPr lang="he-IL" sz="1300" b="1" dirty="0"/>
              <a:t>דרישות סף </a:t>
            </a:r>
          </a:p>
          <a:p>
            <a:r>
              <a:rPr lang="he-IL" sz="1300" dirty="0"/>
              <a:t>הכרות עם מוצרי  </a:t>
            </a:r>
            <a:r>
              <a:rPr lang="en-US" sz="1300" dirty="0"/>
              <a:t> Palo Alto Networks® </a:t>
            </a:r>
            <a:endParaRPr lang="he-IL" sz="1300" dirty="0"/>
          </a:p>
          <a:p>
            <a:endParaRPr lang="he-IL" sz="1300" b="1" u="sng" dirty="0"/>
          </a:p>
          <a:p>
            <a:r>
              <a:rPr lang="he-IL" sz="1300" b="1" u="sng" dirty="0"/>
              <a:t>תאריך : ימים א' עד ג', ה-2-4/9/2025</a:t>
            </a:r>
            <a:r>
              <a:rPr lang="en-US" sz="1300" b="1" u="sng" dirty="0"/>
              <a:t> </a:t>
            </a:r>
            <a:r>
              <a:rPr lang="he-IL" sz="1300" b="1" u="sng" dirty="0"/>
              <a:t>, בשעות : 9:00-17:00</a:t>
            </a:r>
          </a:p>
          <a:p>
            <a:r>
              <a:rPr lang="he-IL" sz="1300" b="1" u="sng" dirty="0"/>
              <a:t>הקורס יתקיים פיזית במשרדי אינוקום – שמשון 9 פתח תקווה .</a:t>
            </a:r>
          </a:p>
          <a:p>
            <a:endParaRPr lang="he-IL" sz="1300" dirty="0"/>
          </a:p>
          <a:p>
            <a:r>
              <a:rPr lang="he-IL" sz="1300" b="1" u="sng" dirty="0"/>
              <a:t>עלות למשתתף כולל ערכת לימוד וירטואלית מקורית : 5,950 ₪ +מע"מ </a:t>
            </a:r>
          </a:p>
          <a:p>
            <a:endParaRPr lang="he-IL" sz="1300" b="1" u="sng" dirty="0"/>
          </a:p>
          <a:p>
            <a:endParaRPr lang="he-IL" sz="1300" dirty="0"/>
          </a:p>
          <a:p>
            <a:endParaRPr lang="he-IL" sz="1300" dirty="0"/>
          </a:p>
          <a:p>
            <a:endParaRPr lang="he-IL" sz="1300" dirty="0"/>
          </a:p>
          <a:p>
            <a:endParaRPr lang="he-IL" sz="1300" dirty="0"/>
          </a:p>
          <a:p>
            <a:endParaRPr lang="he-IL" sz="1300" dirty="0"/>
          </a:p>
          <a:p>
            <a:r>
              <a:rPr lang="he-IL" sz="1300" dirty="0"/>
              <a:t> </a:t>
            </a:r>
          </a:p>
          <a:p>
            <a:pPr algn="l"/>
            <a:endParaRPr lang="en-US" sz="1400" dirty="0"/>
          </a:p>
          <a:p>
            <a:pPr algn="l"/>
            <a:endParaRPr lang="en-US" sz="1400" dirty="0"/>
          </a:p>
          <a:p>
            <a:pPr algn="l"/>
            <a:endParaRPr lang="en-US" sz="1400" b="1" dirty="0"/>
          </a:p>
          <a:p>
            <a:endParaRPr lang="en-US" sz="1300" dirty="0"/>
          </a:p>
          <a:p>
            <a:r>
              <a:rPr lang="en-US" sz="1300" dirty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126" y="980395"/>
            <a:ext cx="1431032" cy="107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7" y="8815511"/>
            <a:ext cx="6884374" cy="32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925662"/>
            <a:ext cx="53285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b="1" dirty="0">
              <a:solidFill>
                <a:schemeClr val="bg1"/>
              </a:solidFill>
            </a:endParaRPr>
          </a:p>
          <a:p>
            <a:pPr algn="l" rtl="0"/>
            <a:r>
              <a:rPr lang="en-US" sz="2400" b="1" dirty="0">
                <a:solidFill>
                  <a:schemeClr val="bg1"/>
                </a:solidFill>
              </a:rPr>
              <a:t>EDU-330 Firewall: Troubleshooting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118A3D5-BDB3-4A94-A07A-7257859399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84" y="357133"/>
            <a:ext cx="2099191" cy="3839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6B5C5C-C9CD-49F1-876F-553297D4B7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3727" y="220498"/>
            <a:ext cx="2133785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63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052" y="1043608"/>
            <a:ext cx="6621948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he-IL" sz="1400" b="1" dirty="0"/>
          </a:p>
          <a:p>
            <a:pPr algn="l" rtl="0"/>
            <a:endParaRPr lang="he-IL" sz="1400" b="1" dirty="0"/>
          </a:p>
          <a:p>
            <a:pPr algn="l" rtl="0"/>
            <a:endParaRPr lang="en-US" sz="1400" b="1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r" rtl="0"/>
            <a:endParaRPr lang="he-IL" sz="1300" dirty="0"/>
          </a:p>
          <a:p>
            <a:pPr algn="l" rtl="0"/>
            <a:endParaRPr lang="he-IL" sz="1300" dirty="0"/>
          </a:p>
          <a:p>
            <a:pPr algn="l" rtl="0"/>
            <a:endParaRPr lang="he-IL" sz="1300" dirty="0"/>
          </a:p>
          <a:p>
            <a:pPr algn="l" rtl="0"/>
            <a:endParaRPr lang="he-IL" sz="1300" dirty="0"/>
          </a:p>
          <a:p>
            <a:pPr algn="l" rtl="0"/>
            <a:endParaRPr lang="he-IL" sz="1300" dirty="0"/>
          </a:p>
          <a:p>
            <a:pPr algn="l" rtl="0"/>
            <a:endParaRPr lang="he-IL" sz="1300" dirty="0"/>
          </a:p>
          <a:p>
            <a:pPr algn="l" rtl="0"/>
            <a:r>
              <a:rPr lang="he-IL" sz="1300" dirty="0"/>
              <a:t> </a:t>
            </a:r>
          </a:p>
          <a:p>
            <a:pPr algn="r" rtl="0"/>
            <a:endParaRPr lang="en-US" sz="1400" dirty="0"/>
          </a:p>
          <a:p>
            <a:pPr algn="r" rtl="0"/>
            <a:endParaRPr lang="en-US" sz="1400" dirty="0"/>
          </a:p>
          <a:p>
            <a:pPr algn="r" rtl="0"/>
            <a:endParaRPr lang="en-US" sz="1400" b="1" dirty="0"/>
          </a:p>
          <a:p>
            <a:pPr algn="l" rtl="0"/>
            <a:endParaRPr lang="en-US" sz="1300" dirty="0"/>
          </a:p>
          <a:p>
            <a:pPr algn="l" rtl="0"/>
            <a:r>
              <a:rPr lang="en-US" sz="1300" dirty="0"/>
              <a:t>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8882665"/>
            <a:ext cx="6956426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1861" y="2268871"/>
            <a:ext cx="5795451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EDU330 - FIREWALL TROUBLESHOOTING</a:t>
            </a:r>
            <a:endParaRPr lang="en-KI" dirty="0"/>
          </a:p>
          <a:p>
            <a:pPr algn="l" rtl="0"/>
            <a:r>
              <a:rPr lang="en-US" dirty="0"/>
              <a:t> </a:t>
            </a:r>
            <a:endParaRPr lang="en-KI" dirty="0"/>
          </a:p>
          <a:p>
            <a:pPr algn="l" rtl="0"/>
            <a:r>
              <a:rPr lang="en-US" dirty="0"/>
              <a:t>Day 1</a:t>
            </a:r>
            <a:endParaRPr lang="en-KI" dirty="0"/>
          </a:p>
          <a:p>
            <a:pPr algn="l" rtl="0"/>
            <a:r>
              <a:rPr lang="en-US" dirty="0"/>
              <a:t>Tools and Resources</a:t>
            </a:r>
            <a:endParaRPr lang="en-KI" dirty="0"/>
          </a:p>
          <a:p>
            <a:pPr algn="l" rtl="0"/>
            <a:r>
              <a:rPr lang="en-US" dirty="0"/>
              <a:t>CLI Primer</a:t>
            </a:r>
            <a:endParaRPr lang="en-KI" dirty="0"/>
          </a:p>
          <a:p>
            <a:pPr algn="l" rtl="0"/>
            <a:r>
              <a:rPr lang="en-US" dirty="0"/>
              <a:t>Flow Logic</a:t>
            </a:r>
            <a:endParaRPr lang="en-KI" dirty="0"/>
          </a:p>
          <a:p>
            <a:pPr algn="l" rtl="0"/>
            <a:r>
              <a:rPr lang="en-US" dirty="0"/>
              <a:t>Packet Captures</a:t>
            </a:r>
            <a:endParaRPr lang="en-KI" dirty="0"/>
          </a:p>
          <a:p>
            <a:pPr algn="l" rtl="0"/>
            <a:r>
              <a:rPr lang="en-US" dirty="0"/>
              <a:t> </a:t>
            </a:r>
            <a:endParaRPr lang="en-KI" dirty="0"/>
          </a:p>
          <a:p>
            <a:pPr algn="l" rtl="0"/>
            <a:r>
              <a:rPr lang="en-US" dirty="0"/>
              <a:t>Day 2</a:t>
            </a:r>
            <a:endParaRPr lang="en-KI" dirty="0"/>
          </a:p>
          <a:p>
            <a:pPr algn="l" rtl="0"/>
            <a:r>
              <a:rPr lang="en-US" dirty="0"/>
              <a:t>Packet-Diagnostics Logs</a:t>
            </a:r>
            <a:endParaRPr lang="en-KI" dirty="0"/>
          </a:p>
          <a:p>
            <a:pPr algn="l" rtl="0"/>
            <a:r>
              <a:rPr lang="en-US" dirty="0"/>
              <a:t>Host-Inbound Traffic</a:t>
            </a:r>
            <a:endParaRPr lang="en-KI" dirty="0"/>
          </a:p>
          <a:p>
            <a:pPr algn="l" rtl="0"/>
            <a:r>
              <a:rPr lang="en-US" dirty="0"/>
              <a:t>Transit Traffic</a:t>
            </a:r>
            <a:endParaRPr lang="en-KI" dirty="0"/>
          </a:p>
          <a:p>
            <a:pPr algn="l" rtl="0"/>
            <a:r>
              <a:rPr lang="en-US" dirty="0"/>
              <a:t>System Services</a:t>
            </a:r>
            <a:endParaRPr lang="en-KI" dirty="0"/>
          </a:p>
          <a:p>
            <a:pPr algn="l" rtl="0"/>
            <a:r>
              <a:rPr lang="en-US" dirty="0"/>
              <a:t> </a:t>
            </a:r>
            <a:endParaRPr lang="en-KI" dirty="0"/>
          </a:p>
          <a:p>
            <a:pPr algn="l" rtl="0"/>
            <a:r>
              <a:rPr lang="en-US" dirty="0"/>
              <a:t>Day 3</a:t>
            </a:r>
            <a:endParaRPr lang="en-KI" dirty="0"/>
          </a:p>
          <a:p>
            <a:pPr algn="l" rtl="0"/>
            <a:r>
              <a:rPr lang="en-US" dirty="0"/>
              <a:t>Certificate Management and SSL Decryption</a:t>
            </a:r>
            <a:endParaRPr lang="en-KI" dirty="0"/>
          </a:p>
          <a:p>
            <a:pPr algn="l" rtl="0"/>
            <a:r>
              <a:rPr lang="en-US" dirty="0"/>
              <a:t>User-ID</a:t>
            </a:r>
            <a:endParaRPr lang="en-KI" dirty="0"/>
          </a:p>
          <a:p>
            <a:pPr algn="l" rtl="0"/>
            <a:r>
              <a:rPr lang="en-US" dirty="0" err="1"/>
              <a:t>GlobalProtect</a:t>
            </a:r>
            <a:endParaRPr lang="en-KI" dirty="0"/>
          </a:p>
          <a:p>
            <a:pPr algn="l" rtl="0"/>
            <a:r>
              <a:rPr lang="en-US" dirty="0"/>
              <a:t>Support Escalation and RMAs</a:t>
            </a:r>
            <a:endParaRPr lang="en-KI" dirty="0"/>
          </a:p>
          <a:p>
            <a:pPr algn="l" rtl="0"/>
            <a:r>
              <a:rPr lang="en-US" dirty="0"/>
              <a:t>Next Steps</a:t>
            </a:r>
            <a:endParaRPr lang="en-KI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22" y="981643"/>
            <a:ext cx="6896122" cy="714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12136" y="1003285"/>
            <a:ext cx="14622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תיאור הקורס 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FA9E46-B575-49DC-839A-1293803A7C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861" y="337369"/>
            <a:ext cx="2097206" cy="3840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AB4996-8C30-4859-A992-DE6C7690E0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7112" y="260183"/>
            <a:ext cx="2133785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9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5C9591C7168F40907291CE15EB4F8A" ma:contentTypeVersion="7" ma:contentTypeDescription="Create a new document." ma:contentTypeScope="" ma:versionID="b9bdc04f87f53d0cec666eef5aeb871b">
  <xsd:schema xmlns:xsd="http://www.w3.org/2001/XMLSchema" xmlns:xs="http://www.w3.org/2001/XMLSchema" xmlns:p="http://schemas.microsoft.com/office/2006/metadata/properties" xmlns:ns3="e1d06b53-e1ec-4ba3-a70f-d42c50baebb0" targetNamespace="http://schemas.microsoft.com/office/2006/metadata/properties" ma:root="true" ma:fieldsID="92d8cdeda1ddf01c0573b78c8f5ebe2f" ns3:_="">
    <xsd:import namespace="e1d06b53-e1ec-4ba3-a70f-d42c50baebb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06b53-e1ec-4ba3-a70f-d42c50baeb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2A59B0-003C-4994-842F-FB41073D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d06b53-e1ec-4ba3-a70f-d42c50baeb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863592-FC11-41BA-BED0-73900A9316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94E016-6168-40EF-9A22-D627A74D6A4A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e1d06b53-e1ec-4ba3-a70f-d42c50baebb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</TotalTime>
  <Words>245</Words>
  <Application>Microsoft Office PowerPoint</Application>
  <PresentationFormat>On-screen Show (4:3)</PresentationFormat>
  <Paragraphs>93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Geula Bubtelski</dc:creator>
  <cp:lastModifiedBy>Shani Hadari</cp:lastModifiedBy>
  <cp:revision>114</cp:revision>
  <dcterms:created xsi:type="dcterms:W3CDTF">2011-12-14T07:28:41Z</dcterms:created>
  <dcterms:modified xsi:type="dcterms:W3CDTF">2025-08-04T11:49:49Z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0x010100135C9591C7168F40907291CE15EB4F8A</vt:lpwstr>
  </property>
</Properties>
</file>